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63" r:id="rId6"/>
    <p:sldId id="311" r:id="rId7"/>
    <p:sldId id="312" r:id="rId8"/>
    <p:sldId id="313" r:id="rId9"/>
    <p:sldId id="314" r:id="rId10"/>
    <p:sldId id="315" r:id="rId11"/>
    <p:sldId id="316" r:id="rId12"/>
    <p:sldId id="317" r:id="rId13"/>
    <p:sldId id="318" r:id="rId14"/>
    <p:sldId id="320" r:id="rId15"/>
    <p:sldId id="321" r:id="rId16"/>
    <p:sldId id="322" r:id="rId17"/>
    <p:sldId id="323" r:id="rId18"/>
    <p:sldId id="325" r:id="rId19"/>
    <p:sldId id="326" r:id="rId20"/>
    <p:sldId id="327" r:id="rId21"/>
    <p:sldId id="328" r:id="rId22"/>
    <p:sldId id="329" r:id="rId23"/>
    <p:sldId id="332" r:id="rId24"/>
    <p:sldId id="333" r:id="rId25"/>
    <p:sldId id="335" r:id="rId26"/>
    <p:sldId id="334" r:id="rId27"/>
    <p:sldId id="336" r:id="rId28"/>
    <p:sldId id="339" r:id="rId29"/>
    <p:sldId id="362" r:id="rId30"/>
    <p:sldId id="341" r:id="rId31"/>
    <p:sldId id="342" r:id="rId32"/>
    <p:sldId id="346" r:id="rId33"/>
    <p:sldId id="345" r:id="rId34"/>
    <p:sldId id="350" r:id="rId35"/>
    <p:sldId id="351" r:id="rId36"/>
    <p:sldId id="354" r:id="rId37"/>
    <p:sldId id="352" r:id="rId38"/>
    <p:sldId id="348" r:id="rId39"/>
    <p:sldId id="349" r:id="rId40"/>
    <p:sldId id="343" r:id="rId41"/>
    <p:sldId id="355" r:id="rId42"/>
    <p:sldId id="356" r:id="rId43"/>
    <p:sldId id="357" r:id="rId44"/>
    <p:sldId id="359" r:id="rId45"/>
    <p:sldId id="358" r:id="rId46"/>
    <p:sldId id="360" r:id="rId47"/>
    <p:sldId id="361" r:id="rId48"/>
    <p:sldId id="338" r:id="rId49"/>
    <p:sldId id="36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98" autoAdjust="0"/>
    <p:restoredTop sz="94619" autoAdjust="0"/>
  </p:normalViewPr>
  <p:slideViewPr>
    <p:cSldViewPr snapToGrid="0">
      <p:cViewPr varScale="1">
        <p:scale>
          <a:sx n="82" d="100"/>
          <a:sy n="82" d="100"/>
        </p:scale>
        <p:origin x="5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CFE44-4F9D-4451-8A9B-180495E1D2B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A86DD08-0743-4D8F-9337-1C4BC59EB43F}">
      <dgm:prSet/>
      <dgm:spPr/>
      <dgm:t>
        <a:bodyPr/>
        <a:lstStyle/>
        <a:p>
          <a:endParaRPr lang="en-US" dirty="0"/>
        </a:p>
      </dgm:t>
    </dgm:pt>
    <dgm:pt modelId="{CE012DEB-F7D4-487E-98BD-EF1ECDC63EED}" type="parTrans" cxnId="{9DCC4782-7C68-4DDD-8031-23AA141950E3}">
      <dgm:prSet/>
      <dgm:spPr/>
      <dgm:t>
        <a:bodyPr/>
        <a:lstStyle/>
        <a:p>
          <a:endParaRPr lang="en-US"/>
        </a:p>
      </dgm:t>
    </dgm:pt>
    <dgm:pt modelId="{3B9F8E75-89FC-49B9-9631-3C10A968354E}" type="sibTrans" cxnId="{9DCC4782-7C68-4DDD-8031-23AA141950E3}">
      <dgm:prSet/>
      <dgm:spPr/>
      <dgm:t>
        <a:bodyPr/>
        <a:lstStyle/>
        <a:p>
          <a:endParaRPr lang="en-US"/>
        </a:p>
      </dgm:t>
    </dgm:pt>
    <dgm:pt modelId="{90BFDA1C-375A-4690-A192-19EFB4C020C9}">
      <dgm:prSet/>
      <dgm:spPr/>
      <dgm:t>
        <a:bodyPr/>
        <a:lstStyle/>
        <a:p>
          <a:r>
            <a:rPr lang="en-US"/>
            <a:t>Life-long learner</a:t>
          </a:r>
        </a:p>
      </dgm:t>
    </dgm:pt>
    <dgm:pt modelId="{C8568F8B-8ED6-45B0-AA9D-2B7804EA7257}" type="parTrans" cxnId="{6D1F2E7E-4788-4EF0-8CFA-ABA7243F47EA}">
      <dgm:prSet/>
      <dgm:spPr/>
      <dgm:t>
        <a:bodyPr/>
        <a:lstStyle/>
        <a:p>
          <a:endParaRPr lang="en-US"/>
        </a:p>
      </dgm:t>
    </dgm:pt>
    <dgm:pt modelId="{4AD70D7A-9DDD-44A2-965E-7E26FB155A39}" type="sibTrans" cxnId="{6D1F2E7E-4788-4EF0-8CFA-ABA7243F47EA}">
      <dgm:prSet/>
      <dgm:spPr/>
      <dgm:t>
        <a:bodyPr/>
        <a:lstStyle/>
        <a:p>
          <a:endParaRPr lang="en-US"/>
        </a:p>
      </dgm:t>
    </dgm:pt>
    <dgm:pt modelId="{D1045254-1AAD-4D45-A966-18E485003389}">
      <dgm:prSet/>
      <dgm:spPr/>
      <dgm:t>
        <a:bodyPr/>
        <a:lstStyle/>
        <a:p>
          <a:r>
            <a:rPr lang="en-US"/>
            <a:t>Excellent Soft Skills </a:t>
          </a:r>
        </a:p>
      </dgm:t>
    </dgm:pt>
    <dgm:pt modelId="{E1F32F90-B2BF-49EC-B82B-03AD97F060DE}" type="parTrans" cxnId="{5045C616-D11B-4CF4-9986-72A6E98454E6}">
      <dgm:prSet/>
      <dgm:spPr/>
      <dgm:t>
        <a:bodyPr/>
        <a:lstStyle/>
        <a:p>
          <a:endParaRPr lang="en-US"/>
        </a:p>
      </dgm:t>
    </dgm:pt>
    <dgm:pt modelId="{50A22D52-8552-4617-B4C6-FE18BA7244B2}" type="sibTrans" cxnId="{5045C616-D11B-4CF4-9986-72A6E98454E6}">
      <dgm:prSet/>
      <dgm:spPr/>
      <dgm:t>
        <a:bodyPr/>
        <a:lstStyle/>
        <a:p>
          <a:endParaRPr lang="en-US"/>
        </a:p>
      </dgm:t>
    </dgm:pt>
    <dgm:pt modelId="{3243A1E0-9A31-469C-880B-CD2A06198DEC}">
      <dgm:prSet/>
      <dgm:spPr/>
      <dgm:t>
        <a:bodyPr/>
        <a:lstStyle/>
        <a:p>
          <a:r>
            <a:rPr lang="en-US" dirty="0"/>
            <a:t>Background starting and managing small businesses </a:t>
          </a:r>
        </a:p>
      </dgm:t>
    </dgm:pt>
    <dgm:pt modelId="{B5BAB90A-EDEB-461A-B410-417FA8883B3D}" type="parTrans" cxnId="{762B84FA-E202-48C0-9BF6-395657D5BB6C}">
      <dgm:prSet/>
      <dgm:spPr/>
      <dgm:t>
        <a:bodyPr/>
        <a:lstStyle/>
        <a:p>
          <a:endParaRPr lang="en-US"/>
        </a:p>
      </dgm:t>
    </dgm:pt>
    <dgm:pt modelId="{CED68472-E952-4A7C-8E2F-1340FD8C6B3B}" type="sibTrans" cxnId="{762B84FA-E202-48C0-9BF6-395657D5BB6C}">
      <dgm:prSet/>
      <dgm:spPr/>
      <dgm:t>
        <a:bodyPr/>
        <a:lstStyle/>
        <a:p>
          <a:endParaRPr lang="en-US"/>
        </a:p>
      </dgm:t>
    </dgm:pt>
    <dgm:pt modelId="{5C83DADF-ADC3-4BDE-ADE1-1C5D6B956360}">
      <dgm:prSet/>
      <dgm:spPr/>
      <dgm:t>
        <a:bodyPr/>
        <a:lstStyle/>
        <a:p>
          <a:r>
            <a:rPr lang="en-US" dirty="0"/>
            <a:t>Curated and ran successful marketing campaigns for several companies. </a:t>
          </a:r>
        </a:p>
      </dgm:t>
    </dgm:pt>
    <dgm:pt modelId="{AE138FC4-0ADE-4ABC-8E00-2122179B5D09}" type="parTrans" cxnId="{80258A7D-F96F-48BF-9C86-5AB3D933A3BE}">
      <dgm:prSet/>
      <dgm:spPr/>
      <dgm:t>
        <a:bodyPr/>
        <a:lstStyle/>
        <a:p>
          <a:endParaRPr lang="en-US"/>
        </a:p>
      </dgm:t>
    </dgm:pt>
    <dgm:pt modelId="{262FC2A9-7849-44AD-A2B2-1705BFFE303F}" type="sibTrans" cxnId="{80258A7D-F96F-48BF-9C86-5AB3D933A3BE}">
      <dgm:prSet/>
      <dgm:spPr/>
      <dgm:t>
        <a:bodyPr/>
        <a:lstStyle/>
        <a:p>
          <a:endParaRPr lang="en-US"/>
        </a:p>
      </dgm:t>
    </dgm:pt>
    <dgm:pt modelId="{7E6FDC4E-4798-4FFB-997F-DE52D51177FB}">
      <dgm:prSet/>
      <dgm:spPr/>
      <dgm:t>
        <a:bodyPr/>
        <a:lstStyle/>
        <a:p>
          <a:r>
            <a:rPr lang="en-US"/>
            <a:t>Enthusiastic and excited about data and the way it can impact the world. </a:t>
          </a:r>
        </a:p>
      </dgm:t>
    </dgm:pt>
    <dgm:pt modelId="{F7D98677-F293-4D9D-9B1D-AEA1AF7AC2AF}" type="parTrans" cxnId="{741FD6D5-19F6-4878-8EF3-EE57D1B9360E}">
      <dgm:prSet/>
      <dgm:spPr/>
      <dgm:t>
        <a:bodyPr/>
        <a:lstStyle/>
        <a:p>
          <a:endParaRPr lang="en-US"/>
        </a:p>
      </dgm:t>
    </dgm:pt>
    <dgm:pt modelId="{54AF7634-DB6F-42DC-94C2-F997552FB118}" type="sibTrans" cxnId="{741FD6D5-19F6-4878-8EF3-EE57D1B9360E}">
      <dgm:prSet/>
      <dgm:spPr/>
      <dgm:t>
        <a:bodyPr/>
        <a:lstStyle/>
        <a:p>
          <a:endParaRPr lang="en-US"/>
        </a:p>
      </dgm:t>
    </dgm:pt>
    <dgm:pt modelId="{B462371D-CC95-44C9-9805-D55030DF255D}">
      <dgm:prSet/>
      <dgm:spPr/>
      <dgm:t>
        <a:bodyPr/>
        <a:lstStyle/>
        <a:p>
          <a:r>
            <a:rPr lang="en-US" dirty="0"/>
            <a:t>Scientist at heart</a:t>
          </a:r>
        </a:p>
      </dgm:t>
    </dgm:pt>
    <dgm:pt modelId="{8A1E15EC-9C00-444F-8399-C13509EFCAE9}" type="sibTrans" cxnId="{0984B561-9DB3-4548-8DD4-0F0478333C18}">
      <dgm:prSet/>
      <dgm:spPr/>
      <dgm:t>
        <a:bodyPr/>
        <a:lstStyle/>
        <a:p>
          <a:endParaRPr lang="en-US"/>
        </a:p>
      </dgm:t>
    </dgm:pt>
    <dgm:pt modelId="{593D4875-E129-4DB0-BAB7-E6EAFB84B33F}" type="parTrans" cxnId="{0984B561-9DB3-4548-8DD4-0F0478333C18}">
      <dgm:prSet/>
      <dgm:spPr/>
      <dgm:t>
        <a:bodyPr/>
        <a:lstStyle/>
        <a:p>
          <a:endParaRPr lang="en-US"/>
        </a:p>
      </dgm:t>
    </dgm:pt>
    <dgm:pt modelId="{52C32DBD-DB1B-4836-AFBE-514683FA8546}" type="pres">
      <dgm:prSet presAssocID="{9B7CFE44-4F9D-4451-8A9B-180495E1D2BB}" presName="Name0" presStyleCnt="0">
        <dgm:presLayoutVars>
          <dgm:dir/>
          <dgm:animLvl val="lvl"/>
          <dgm:resizeHandles val="exact"/>
        </dgm:presLayoutVars>
      </dgm:prSet>
      <dgm:spPr/>
    </dgm:pt>
    <dgm:pt modelId="{A98302EA-D177-46AF-9AA6-C85F79DB91E9}" type="pres">
      <dgm:prSet presAssocID="{DA86DD08-0743-4D8F-9337-1C4BC59EB43F}" presName="linNode" presStyleCnt="0"/>
      <dgm:spPr/>
    </dgm:pt>
    <dgm:pt modelId="{EE306A78-10FE-4B40-BE21-3C4F3A93BAA5}" type="pres">
      <dgm:prSet presAssocID="{DA86DD08-0743-4D8F-9337-1C4BC59EB43F}" presName="parentText" presStyleLbl="node1" presStyleIdx="0" presStyleCnt="1">
        <dgm:presLayoutVars>
          <dgm:chMax val="1"/>
          <dgm:bulletEnabled val="1"/>
        </dgm:presLayoutVars>
      </dgm:prSet>
      <dgm:spPr/>
    </dgm:pt>
    <dgm:pt modelId="{826371A9-202D-4462-A175-1054A9CF775A}" type="pres">
      <dgm:prSet presAssocID="{DA86DD08-0743-4D8F-9337-1C4BC59EB43F}" presName="descendantText" presStyleLbl="alignAccFollowNode1" presStyleIdx="0" presStyleCnt="1">
        <dgm:presLayoutVars>
          <dgm:bulletEnabled val="1"/>
        </dgm:presLayoutVars>
      </dgm:prSet>
      <dgm:spPr/>
    </dgm:pt>
  </dgm:ptLst>
  <dgm:cxnLst>
    <dgm:cxn modelId="{1D223303-FE53-45B0-85A0-CEA431C3F764}" type="presOf" srcId="{B462371D-CC95-44C9-9805-D55030DF255D}" destId="{826371A9-202D-4462-A175-1054A9CF775A}" srcOrd="0" destOrd="0" presId="urn:microsoft.com/office/officeart/2005/8/layout/vList5"/>
    <dgm:cxn modelId="{5045C616-D11B-4CF4-9986-72A6E98454E6}" srcId="{DA86DD08-0743-4D8F-9337-1C4BC59EB43F}" destId="{D1045254-1AAD-4D45-A966-18E485003389}" srcOrd="2" destOrd="0" parTransId="{E1F32F90-B2BF-49EC-B82B-03AD97F060DE}" sibTransId="{50A22D52-8552-4617-B4C6-FE18BA7244B2}"/>
    <dgm:cxn modelId="{B6BB9226-8FE3-4CDA-800B-E0D665553FED}" type="presOf" srcId="{3243A1E0-9A31-469C-880B-CD2A06198DEC}" destId="{826371A9-202D-4462-A175-1054A9CF775A}" srcOrd="0" destOrd="3" presId="urn:microsoft.com/office/officeart/2005/8/layout/vList5"/>
    <dgm:cxn modelId="{E7F84429-434F-40AF-B46A-CA7987901D56}" type="presOf" srcId="{7E6FDC4E-4798-4FFB-997F-DE52D51177FB}" destId="{826371A9-202D-4462-A175-1054A9CF775A}" srcOrd="0" destOrd="5" presId="urn:microsoft.com/office/officeart/2005/8/layout/vList5"/>
    <dgm:cxn modelId="{0984B561-9DB3-4548-8DD4-0F0478333C18}" srcId="{DA86DD08-0743-4D8F-9337-1C4BC59EB43F}" destId="{B462371D-CC95-44C9-9805-D55030DF255D}" srcOrd="0" destOrd="0" parTransId="{593D4875-E129-4DB0-BAB7-E6EAFB84B33F}" sibTransId="{8A1E15EC-9C00-444F-8399-C13509EFCAE9}"/>
    <dgm:cxn modelId="{06C96B67-9596-4935-AC74-88ACBC0C5CDD}" type="presOf" srcId="{DA86DD08-0743-4D8F-9337-1C4BC59EB43F}" destId="{EE306A78-10FE-4B40-BE21-3C4F3A93BAA5}" srcOrd="0" destOrd="0" presId="urn:microsoft.com/office/officeart/2005/8/layout/vList5"/>
    <dgm:cxn modelId="{D5B31354-EF6C-4779-94D4-C7E0E800C2F2}" type="presOf" srcId="{9B7CFE44-4F9D-4451-8A9B-180495E1D2BB}" destId="{52C32DBD-DB1B-4836-AFBE-514683FA8546}" srcOrd="0" destOrd="0" presId="urn:microsoft.com/office/officeart/2005/8/layout/vList5"/>
    <dgm:cxn modelId="{80258A7D-F96F-48BF-9C86-5AB3D933A3BE}" srcId="{DA86DD08-0743-4D8F-9337-1C4BC59EB43F}" destId="{5C83DADF-ADC3-4BDE-ADE1-1C5D6B956360}" srcOrd="4" destOrd="0" parTransId="{AE138FC4-0ADE-4ABC-8E00-2122179B5D09}" sibTransId="{262FC2A9-7849-44AD-A2B2-1705BFFE303F}"/>
    <dgm:cxn modelId="{6D1F2E7E-4788-4EF0-8CFA-ABA7243F47EA}" srcId="{DA86DD08-0743-4D8F-9337-1C4BC59EB43F}" destId="{90BFDA1C-375A-4690-A192-19EFB4C020C9}" srcOrd="1" destOrd="0" parTransId="{C8568F8B-8ED6-45B0-AA9D-2B7804EA7257}" sibTransId="{4AD70D7A-9DDD-44A2-965E-7E26FB155A39}"/>
    <dgm:cxn modelId="{9DCC4782-7C68-4DDD-8031-23AA141950E3}" srcId="{9B7CFE44-4F9D-4451-8A9B-180495E1D2BB}" destId="{DA86DD08-0743-4D8F-9337-1C4BC59EB43F}" srcOrd="0" destOrd="0" parTransId="{CE012DEB-F7D4-487E-98BD-EF1ECDC63EED}" sibTransId="{3B9F8E75-89FC-49B9-9631-3C10A968354E}"/>
    <dgm:cxn modelId="{8AE04386-82AB-42FF-8E64-02AEDB2BEE0E}" type="presOf" srcId="{90BFDA1C-375A-4690-A192-19EFB4C020C9}" destId="{826371A9-202D-4462-A175-1054A9CF775A}" srcOrd="0" destOrd="1" presId="urn:microsoft.com/office/officeart/2005/8/layout/vList5"/>
    <dgm:cxn modelId="{2C45658B-55D0-4D86-875C-75A12C9FC414}" type="presOf" srcId="{5C83DADF-ADC3-4BDE-ADE1-1C5D6B956360}" destId="{826371A9-202D-4462-A175-1054A9CF775A}" srcOrd="0" destOrd="4" presId="urn:microsoft.com/office/officeart/2005/8/layout/vList5"/>
    <dgm:cxn modelId="{741FD6D5-19F6-4878-8EF3-EE57D1B9360E}" srcId="{DA86DD08-0743-4D8F-9337-1C4BC59EB43F}" destId="{7E6FDC4E-4798-4FFB-997F-DE52D51177FB}" srcOrd="5" destOrd="0" parTransId="{F7D98677-F293-4D9D-9B1D-AEA1AF7AC2AF}" sibTransId="{54AF7634-DB6F-42DC-94C2-F997552FB118}"/>
    <dgm:cxn modelId="{E8E1E6F9-A3BC-4A38-8077-9779A1E2E7C1}" type="presOf" srcId="{D1045254-1AAD-4D45-A966-18E485003389}" destId="{826371A9-202D-4462-A175-1054A9CF775A}" srcOrd="0" destOrd="2" presId="urn:microsoft.com/office/officeart/2005/8/layout/vList5"/>
    <dgm:cxn modelId="{762B84FA-E202-48C0-9BF6-395657D5BB6C}" srcId="{DA86DD08-0743-4D8F-9337-1C4BC59EB43F}" destId="{3243A1E0-9A31-469C-880B-CD2A06198DEC}" srcOrd="3" destOrd="0" parTransId="{B5BAB90A-EDEB-461A-B410-417FA8883B3D}" sibTransId="{CED68472-E952-4A7C-8E2F-1340FD8C6B3B}"/>
    <dgm:cxn modelId="{697199CC-F7FB-4C9A-BD5B-7EF4506B89E1}" type="presParOf" srcId="{52C32DBD-DB1B-4836-AFBE-514683FA8546}" destId="{A98302EA-D177-46AF-9AA6-C85F79DB91E9}" srcOrd="0" destOrd="0" presId="urn:microsoft.com/office/officeart/2005/8/layout/vList5"/>
    <dgm:cxn modelId="{E2283FAE-54B8-4109-A37A-50B421E2C147}" type="presParOf" srcId="{A98302EA-D177-46AF-9AA6-C85F79DB91E9}" destId="{EE306A78-10FE-4B40-BE21-3C4F3A93BAA5}" srcOrd="0" destOrd="0" presId="urn:microsoft.com/office/officeart/2005/8/layout/vList5"/>
    <dgm:cxn modelId="{671418BD-3108-4953-A80F-2E1720772C49}" type="presParOf" srcId="{A98302EA-D177-46AF-9AA6-C85F79DB91E9}" destId="{826371A9-202D-4462-A175-1054A9CF775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a:t>When looking at runtimes over all media forms through the decades Netflix and HBO both trend towards longer runtimes while Hulu is trending towards shorter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BCD57760-2C0B-4F06-9A18-C4FAB1F53936}" type="presOf" srcId="{6781A258-7983-4FC1-A3C3-F43B4598CF97}" destId="{D07786D9-FA0D-4C2E-84E3-1ACC28A331F0}" srcOrd="0" destOrd="0" presId="urn:microsoft.com/office/officeart/2005/8/layout/default"/>
    <dgm:cxn modelId="{E5FFE244-9F6A-4ED4-BE79-DBAF9F734C8A}" type="presOf" srcId="{C7A8D223-D6E6-4860-9E3E-0B7B9AFD530A}" destId="{E8DC457F-2BB7-46E8-9998-B96FB95C9211}"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60710848-32C2-4E50-86FF-458C9A0B687D}" srcId="{5D911B19-A129-4F9F-8300-649C32C88EA6}" destId="{272DF1DC-3B5B-4803-BDA2-1833AE372FB8}" srcOrd="6" destOrd="0" parTransId="{F0F582FC-E431-484E-804B-4E5806E80AFC}" sibTransId="{D71C2C70-7E25-4704-84BB-05ECBEFDFB23}"/>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2F02FF57-06B3-4B01-AC86-B7CCA81F6DC2}" srcId="{5D911B19-A129-4F9F-8300-649C32C88EA6}" destId="{1926B314-499A-4ACC-9FC3-EA9A823AB88D}" srcOrd="11" destOrd="0" parTransId="{9889C56F-C09F-4880-9CE2-0A91C0B3EE92}" sibTransId="{93D0E9A6-7A8D-47C3-A402-376765EDD848}"/>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The team uploaded the data set into an R notebook. They wanted to find out how many rows (5,850), and columns (15). They also examined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dirty="0"/>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the team had some interesting insights into the Netflix data set, they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dirty="0"/>
            <a:t>They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dirty="0"/>
            <a:t>They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dirty="0"/>
            <a:t>Once they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A6AA48-A192-4A99-8239-CA816D96E5A6}">
      <dgm:prSet/>
      <dgm:spPr/>
      <dgm:t>
        <a:bodyPr/>
        <a:lstStyle/>
        <a:p>
          <a:r>
            <a:rPr lang="en-US" dirty="0"/>
            <a:t>The team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580A96-95E2-4D48-950D-4DAF8058B30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EF0DC95D-7C68-4B50-A418-4F072A8EE4B7}">
      <dgm:prSet/>
      <dgm:spPr/>
      <dgm:t>
        <a:bodyPr/>
        <a:lstStyle/>
        <a:p>
          <a:r>
            <a:rPr lang="en-US"/>
            <a:t>Netflix content intended for more mature audiences garner higher popularity ratings than Netflix’s content for a younger or family audience. </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a:t>Netflix television shows were significantly longer in the 1990’s than in recent decades.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a:t>Netflix movie times have decreased significantly since 2010. </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a:t>Television shows have shown a decrease in IMDB ratings in the last decade. </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13456BF4-9B01-4B61-982F-2AC4C235ACF9}">
      <dgm:prSet/>
      <dgm:spPr/>
      <dgm:t>
        <a:bodyPr/>
        <a:lstStyle/>
        <a:p>
          <a:r>
            <a:rPr lang="en-US"/>
            <a:t>Movie IMDB ratings have decreased in the last decade. </a:t>
          </a:r>
        </a:p>
      </dgm:t>
    </dgm:pt>
    <dgm:pt modelId="{1BD3CFE1-C052-4E90-8BC4-8C1CA33638A1}" type="parTrans" cxnId="{94F417DC-CB98-457D-B16C-CB11CF372466}">
      <dgm:prSet/>
      <dgm:spPr/>
      <dgm:t>
        <a:bodyPr/>
        <a:lstStyle/>
        <a:p>
          <a:endParaRPr lang="en-US"/>
        </a:p>
      </dgm:t>
    </dgm:pt>
    <dgm:pt modelId="{41FAF8BE-D5DD-45E8-AA45-6562FB7BA452}" type="sibTrans" cxnId="{94F417DC-CB98-457D-B16C-CB11CF372466}">
      <dgm:prSet/>
      <dgm:spPr/>
      <dgm:t>
        <a:bodyPr/>
        <a:lstStyle/>
        <a:p>
          <a:endParaRPr lang="en-US"/>
        </a:p>
      </dgm:t>
    </dgm:pt>
    <dgm:pt modelId="{B4212682-39DE-491D-99C1-1A7DDB17B940}">
      <dgm:prSet/>
      <dgm:spPr/>
      <dgm:t>
        <a:bodyPr/>
        <a:lstStyle/>
        <a:p>
          <a:r>
            <a:rPr lang="en-US"/>
            <a:t>The average IMDB rating for shows is on par with the competition but the IMDB ratings for movies is significantly lower than the competition. </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2E805326-7102-4164-8EC2-AE3DEA0EF7FE}" type="pres">
      <dgm:prSet presAssocID="{AB580A96-95E2-4D48-950D-4DAF8058B309}" presName="diagram" presStyleCnt="0">
        <dgm:presLayoutVars>
          <dgm:dir/>
          <dgm:resizeHandles val="exact"/>
        </dgm:presLayoutVars>
      </dgm:prSet>
      <dgm:spPr/>
    </dgm:pt>
    <dgm:pt modelId="{01F09C87-5903-4D28-BAC0-20A02B3E0FC8}" type="pres">
      <dgm:prSet presAssocID="{EF0DC95D-7C68-4B50-A418-4F072A8EE4B7}" presName="node" presStyleLbl="node1" presStyleIdx="0" presStyleCnt="6">
        <dgm:presLayoutVars>
          <dgm:bulletEnabled val="1"/>
        </dgm:presLayoutVars>
      </dgm:prSet>
      <dgm:spPr/>
    </dgm:pt>
    <dgm:pt modelId="{6CD89C8E-07DB-4530-8103-1CFAABA637BB}" type="pres">
      <dgm:prSet presAssocID="{9FABD363-FD00-408D-9E76-1A7FD5255CDE}" presName="sibTrans" presStyleCnt="0"/>
      <dgm:spPr/>
    </dgm:pt>
    <dgm:pt modelId="{D385806B-A245-4CE6-BF15-24F2F23AA3E1}" type="pres">
      <dgm:prSet presAssocID="{2F03ECB2-C05D-4766-9E0F-E0BF23A59789}" presName="node" presStyleLbl="node1" presStyleIdx="1" presStyleCnt="6">
        <dgm:presLayoutVars>
          <dgm:bulletEnabled val="1"/>
        </dgm:presLayoutVars>
      </dgm:prSet>
      <dgm:spPr/>
    </dgm:pt>
    <dgm:pt modelId="{5333F86D-5D1D-4C11-AC26-4F569F91993E}" type="pres">
      <dgm:prSet presAssocID="{46CE5056-5443-477E-9DF2-C79BBA799668}" presName="sibTrans" presStyleCnt="0"/>
      <dgm:spPr/>
    </dgm:pt>
    <dgm:pt modelId="{85FCFF8C-A3BE-4074-A3DC-AB2DDCA69842}" type="pres">
      <dgm:prSet presAssocID="{B098334D-A4FC-4D95-9002-F20E3AF6D2A2}" presName="node" presStyleLbl="node1" presStyleIdx="2" presStyleCnt="6">
        <dgm:presLayoutVars>
          <dgm:bulletEnabled val="1"/>
        </dgm:presLayoutVars>
      </dgm:prSet>
      <dgm:spPr/>
    </dgm:pt>
    <dgm:pt modelId="{4718CB48-C786-468F-A097-BBECB269F1D7}" type="pres">
      <dgm:prSet presAssocID="{516C6802-4574-43EB-A8FA-6AB7D0D61817}" presName="sibTrans" presStyleCnt="0"/>
      <dgm:spPr/>
    </dgm:pt>
    <dgm:pt modelId="{F8265627-E32D-42D1-94C7-DBA1CBE688A7}" type="pres">
      <dgm:prSet presAssocID="{66CBC5A7-F83E-4030-A851-27BA9059C81E}" presName="node" presStyleLbl="node1" presStyleIdx="3" presStyleCnt="6">
        <dgm:presLayoutVars>
          <dgm:bulletEnabled val="1"/>
        </dgm:presLayoutVars>
      </dgm:prSet>
      <dgm:spPr/>
    </dgm:pt>
    <dgm:pt modelId="{7ADD1E95-B639-4DA6-8F40-D5F877FEBFA1}" type="pres">
      <dgm:prSet presAssocID="{57D945C2-50A8-4992-A322-7C2703315E37}" presName="sibTrans" presStyleCnt="0"/>
      <dgm:spPr/>
    </dgm:pt>
    <dgm:pt modelId="{130B684E-D100-45F8-854F-974D34734833}" type="pres">
      <dgm:prSet presAssocID="{13456BF4-9B01-4B61-982F-2AC4C235ACF9}" presName="node" presStyleLbl="node1" presStyleIdx="4" presStyleCnt="6">
        <dgm:presLayoutVars>
          <dgm:bulletEnabled val="1"/>
        </dgm:presLayoutVars>
      </dgm:prSet>
      <dgm:spPr/>
    </dgm:pt>
    <dgm:pt modelId="{CCA1EE21-0D48-4F73-8732-E1F85FC8FC8A}" type="pres">
      <dgm:prSet presAssocID="{41FAF8BE-D5DD-45E8-AA45-6562FB7BA452}" presName="sibTrans" presStyleCnt="0"/>
      <dgm:spPr/>
    </dgm:pt>
    <dgm:pt modelId="{72221B48-F0A6-4087-B76A-784C09CEEB73}" type="pres">
      <dgm:prSet presAssocID="{B4212682-39DE-491D-99C1-1A7DDB17B940}" presName="node" presStyleLbl="node1" presStyleIdx="5" presStyleCnt="6">
        <dgm:presLayoutVars>
          <dgm:bulletEnabled val="1"/>
        </dgm:presLayoutVars>
      </dgm:prSet>
      <dgm:spPr/>
    </dgm:pt>
  </dgm:ptLst>
  <dgm:cxnLst>
    <dgm:cxn modelId="{B724FA0B-7AB2-410B-96B0-4F05B2A3CFF2}" type="presOf" srcId="{B4212682-39DE-491D-99C1-1A7DDB17B940}" destId="{72221B48-F0A6-4087-B76A-784C09CEEB73}" srcOrd="0" destOrd="0" presId="urn:microsoft.com/office/officeart/2005/8/layout/default"/>
    <dgm:cxn modelId="{581A4126-2877-4FA7-BA27-799EBB533399}" type="presOf" srcId="{66CBC5A7-F83E-4030-A851-27BA9059C81E}" destId="{F8265627-E32D-42D1-94C7-DBA1CBE688A7}" srcOrd="0" destOrd="0" presId="urn:microsoft.com/office/officeart/2005/8/layout/default"/>
    <dgm:cxn modelId="{C4E3AD5B-DB54-47A7-8CC8-BD15D8F6FF12}" srcId="{AB580A96-95E2-4D48-950D-4DAF8058B309}" destId="{2F03ECB2-C05D-4766-9E0F-E0BF23A59789}" srcOrd="1" destOrd="0" parTransId="{B08AE048-552F-4C2A-A62B-E12C73C0BE94}" sibTransId="{46CE5056-5443-477E-9DF2-C79BBA799668}"/>
    <dgm:cxn modelId="{B57A7465-588F-4E3B-90E2-62BC77D9FE83}" type="presOf" srcId="{EF0DC95D-7C68-4B50-A418-4F072A8EE4B7}" destId="{01F09C87-5903-4D28-BAC0-20A02B3E0FC8}" srcOrd="0" destOrd="0" presId="urn:microsoft.com/office/officeart/2005/8/layout/default"/>
    <dgm:cxn modelId="{A5D2E969-443D-4B70-8196-09D5731B7F75}" type="presOf" srcId="{B098334D-A4FC-4D95-9002-F20E3AF6D2A2}" destId="{85FCFF8C-A3BE-4074-A3DC-AB2DDCA69842}" srcOrd="0" destOrd="0" presId="urn:microsoft.com/office/officeart/2005/8/layout/default"/>
    <dgm:cxn modelId="{4B837E4B-1B8F-4817-8A48-5A7DBDB84E76}" type="presOf" srcId="{AB580A96-95E2-4D48-950D-4DAF8058B309}" destId="{2E805326-7102-4164-8EC2-AE3DEA0EF7FE}" srcOrd="0" destOrd="0" presId="urn:microsoft.com/office/officeart/2005/8/layout/default"/>
    <dgm:cxn modelId="{DA45466E-E3E6-4969-988A-D02981D3CCAA}" type="presOf" srcId="{13456BF4-9B01-4B61-982F-2AC4C235ACF9}" destId="{130B684E-D100-45F8-854F-974D34734833}" srcOrd="0" destOrd="0" presId="urn:microsoft.com/office/officeart/2005/8/layout/default"/>
    <dgm:cxn modelId="{8DCD5F82-B578-43A1-BB4C-BD9B3A584377}" type="presOf" srcId="{2F03ECB2-C05D-4766-9E0F-E0BF23A59789}" destId="{D385806B-A245-4CE6-BF15-24F2F23AA3E1}" srcOrd="0" destOrd="0" presId="urn:microsoft.com/office/officeart/2005/8/layout/default"/>
    <dgm:cxn modelId="{A6DEE987-A14E-4520-9ED7-1D621B1B3E82}" srcId="{AB580A96-95E2-4D48-950D-4DAF8058B309}" destId="{66CBC5A7-F83E-4030-A851-27BA9059C81E}" srcOrd="3" destOrd="0" parTransId="{11703718-B1FE-445F-8D48-293773C41202}" sibTransId="{57D945C2-50A8-4992-A322-7C2703315E37}"/>
    <dgm:cxn modelId="{2D5211AA-D1EC-4DCC-9354-23EA3168012D}" srcId="{AB580A96-95E2-4D48-950D-4DAF8058B309}" destId="{EF0DC95D-7C68-4B50-A418-4F072A8EE4B7}" srcOrd="0" destOrd="0" parTransId="{A7EF7131-0D6A-4A8B-A4AB-D35689F6AF26}" sibTransId="{9FABD363-FD00-408D-9E76-1A7FD5255CDE}"/>
    <dgm:cxn modelId="{94F417DC-CB98-457D-B16C-CB11CF372466}" srcId="{AB580A96-95E2-4D48-950D-4DAF8058B309}" destId="{13456BF4-9B01-4B61-982F-2AC4C235ACF9}" srcOrd="4" destOrd="0" parTransId="{1BD3CFE1-C052-4E90-8BC4-8C1CA33638A1}" sibTransId="{41FAF8BE-D5DD-45E8-AA45-6562FB7BA452}"/>
    <dgm:cxn modelId="{2B4E86F6-D7E1-4013-9F27-AA683E9A8E01}" srcId="{AB580A96-95E2-4D48-950D-4DAF8058B309}" destId="{B098334D-A4FC-4D95-9002-F20E3AF6D2A2}" srcOrd="2" destOrd="0" parTransId="{9A7A4B69-9C2A-40BE-B6E1-A4E9941099F2}" sibTransId="{516C6802-4574-43EB-A8FA-6AB7D0D61817}"/>
    <dgm:cxn modelId="{0EEAE2FB-05F3-449C-8F39-0558AF9E2917}" srcId="{AB580A96-95E2-4D48-950D-4DAF8058B309}" destId="{B4212682-39DE-491D-99C1-1A7DDB17B940}" srcOrd="5" destOrd="0" parTransId="{E444D236-63C7-4B0B-A4F3-0282D93649CE}" sibTransId="{41CEBF29-903B-4A3E-BA22-C30BC7872218}"/>
    <dgm:cxn modelId="{909A2F44-06CF-4532-8F25-DB37B8C302A9}" type="presParOf" srcId="{2E805326-7102-4164-8EC2-AE3DEA0EF7FE}" destId="{01F09C87-5903-4D28-BAC0-20A02B3E0FC8}" srcOrd="0" destOrd="0" presId="urn:microsoft.com/office/officeart/2005/8/layout/default"/>
    <dgm:cxn modelId="{96A573C3-47D9-475A-B2FB-91B37D9533F0}" type="presParOf" srcId="{2E805326-7102-4164-8EC2-AE3DEA0EF7FE}" destId="{6CD89C8E-07DB-4530-8103-1CFAABA637BB}" srcOrd="1" destOrd="0" presId="urn:microsoft.com/office/officeart/2005/8/layout/default"/>
    <dgm:cxn modelId="{9256E442-FF3B-440B-BD8F-E866E9553C47}" type="presParOf" srcId="{2E805326-7102-4164-8EC2-AE3DEA0EF7FE}" destId="{D385806B-A245-4CE6-BF15-24F2F23AA3E1}" srcOrd="2" destOrd="0" presId="urn:microsoft.com/office/officeart/2005/8/layout/default"/>
    <dgm:cxn modelId="{CFCBF53F-CC9A-4F4C-BED9-508401008472}" type="presParOf" srcId="{2E805326-7102-4164-8EC2-AE3DEA0EF7FE}" destId="{5333F86D-5D1D-4C11-AC26-4F569F91993E}" srcOrd="3" destOrd="0" presId="urn:microsoft.com/office/officeart/2005/8/layout/default"/>
    <dgm:cxn modelId="{92D226B4-E63A-4F92-9164-E6A92DE62013}" type="presParOf" srcId="{2E805326-7102-4164-8EC2-AE3DEA0EF7FE}" destId="{85FCFF8C-A3BE-4074-A3DC-AB2DDCA69842}" srcOrd="4" destOrd="0" presId="urn:microsoft.com/office/officeart/2005/8/layout/default"/>
    <dgm:cxn modelId="{C8A39B55-9397-4AB9-A933-84E526037203}" type="presParOf" srcId="{2E805326-7102-4164-8EC2-AE3DEA0EF7FE}" destId="{4718CB48-C786-468F-A097-BBECB269F1D7}" srcOrd="5" destOrd="0" presId="urn:microsoft.com/office/officeart/2005/8/layout/default"/>
    <dgm:cxn modelId="{C723F3B6-8BB2-4562-9D3B-6FE0924850DB}" type="presParOf" srcId="{2E805326-7102-4164-8EC2-AE3DEA0EF7FE}" destId="{F8265627-E32D-42D1-94C7-DBA1CBE688A7}" srcOrd="6" destOrd="0" presId="urn:microsoft.com/office/officeart/2005/8/layout/default"/>
    <dgm:cxn modelId="{8D827938-D932-4E15-9DB3-BE65D682C0F2}" type="presParOf" srcId="{2E805326-7102-4164-8EC2-AE3DEA0EF7FE}" destId="{7ADD1E95-B639-4DA6-8F40-D5F877FEBFA1}" srcOrd="7" destOrd="0" presId="urn:microsoft.com/office/officeart/2005/8/layout/default"/>
    <dgm:cxn modelId="{9DAEF96B-ADF7-4763-A51F-1FAC02C42B69}" type="presParOf" srcId="{2E805326-7102-4164-8EC2-AE3DEA0EF7FE}" destId="{130B684E-D100-45F8-854F-974D34734833}" srcOrd="8" destOrd="0" presId="urn:microsoft.com/office/officeart/2005/8/layout/default"/>
    <dgm:cxn modelId="{666B7598-D485-43AB-9961-5D511F29B480}" type="presParOf" srcId="{2E805326-7102-4164-8EC2-AE3DEA0EF7FE}" destId="{CCA1EE21-0D48-4F73-8732-E1F85FC8FC8A}" srcOrd="9" destOrd="0" presId="urn:microsoft.com/office/officeart/2005/8/layout/default"/>
    <dgm:cxn modelId="{14911FF7-B0BE-4D74-B1C5-10A5F6FF436A}" type="presParOf" srcId="{2E805326-7102-4164-8EC2-AE3DEA0EF7FE}" destId="{72221B48-F0A6-4087-B76A-784C09CEEB7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71A9-202D-4462-A175-1054A9CF775A}">
      <dsp:nvSpPr>
        <dsp:cNvPr id="0" name=""/>
        <dsp:cNvSpPr/>
      </dsp:nvSpPr>
      <dsp:spPr>
        <a:xfrm rot="5400000">
          <a:off x="2301068" y="444649"/>
          <a:ext cx="3919637" cy="4010247"/>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Scientist at heart</a:t>
          </a:r>
        </a:p>
        <a:p>
          <a:pPr marL="228600" lvl="1" indent="-228600" algn="l" defTabSz="933450">
            <a:lnSpc>
              <a:spcPct val="90000"/>
            </a:lnSpc>
            <a:spcBef>
              <a:spcPct val="0"/>
            </a:spcBef>
            <a:spcAft>
              <a:spcPct val="15000"/>
            </a:spcAft>
            <a:buChar char="•"/>
          </a:pPr>
          <a:r>
            <a:rPr lang="en-US" sz="2100" kern="1200"/>
            <a:t>Life-long learner</a:t>
          </a:r>
        </a:p>
        <a:p>
          <a:pPr marL="228600" lvl="1" indent="-228600" algn="l" defTabSz="933450">
            <a:lnSpc>
              <a:spcPct val="90000"/>
            </a:lnSpc>
            <a:spcBef>
              <a:spcPct val="0"/>
            </a:spcBef>
            <a:spcAft>
              <a:spcPct val="15000"/>
            </a:spcAft>
            <a:buChar char="•"/>
          </a:pPr>
          <a:r>
            <a:rPr lang="en-US" sz="2100" kern="1200"/>
            <a:t>Excellent Soft Skills </a:t>
          </a:r>
        </a:p>
        <a:p>
          <a:pPr marL="228600" lvl="1" indent="-228600" algn="l" defTabSz="933450">
            <a:lnSpc>
              <a:spcPct val="90000"/>
            </a:lnSpc>
            <a:spcBef>
              <a:spcPct val="0"/>
            </a:spcBef>
            <a:spcAft>
              <a:spcPct val="15000"/>
            </a:spcAft>
            <a:buChar char="•"/>
          </a:pPr>
          <a:r>
            <a:rPr lang="en-US" sz="2100" kern="1200" dirty="0"/>
            <a:t>Background starting and managing small businesses </a:t>
          </a:r>
        </a:p>
        <a:p>
          <a:pPr marL="228600" lvl="1" indent="-228600" algn="l" defTabSz="933450">
            <a:lnSpc>
              <a:spcPct val="90000"/>
            </a:lnSpc>
            <a:spcBef>
              <a:spcPct val="0"/>
            </a:spcBef>
            <a:spcAft>
              <a:spcPct val="15000"/>
            </a:spcAft>
            <a:buChar char="•"/>
          </a:pPr>
          <a:r>
            <a:rPr lang="en-US" sz="2100" kern="1200" dirty="0"/>
            <a:t>Curated and ran successful marketing campaigns for several companies. </a:t>
          </a:r>
        </a:p>
        <a:p>
          <a:pPr marL="228600" lvl="1" indent="-228600" algn="l" defTabSz="933450">
            <a:lnSpc>
              <a:spcPct val="90000"/>
            </a:lnSpc>
            <a:spcBef>
              <a:spcPct val="0"/>
            </a:spcBef>
            <a:spcAft>
              <a:spcPct val="15000"/>
            </a:spcAft>
            <a:buChar char="•"/>
          </a:pPr>
          <a:r>
            <a:rPr lang="en-US" sz="2100" kern="1200"/>
            <a:t>Enthusiastic and excited about data and the way it can impact the world. </a:t>
          </a:r>
        </a:p>
      </dsp:txBody>
      <dsp:txXfrm rot="-5400000">
        <a:off x="2255764" y="681295"/>
        <a:ext cx="3818906" cy="3536955"/>
      </dsp:txXfrm>
    </dsp:sp>
    <dsp:sp modelId="{EE306A78-10FE-4B40-BE21-3C4F3A93BAA5}">
      <dsp:nvSpPr>
        <dsp:cNvPr id="0" name=""/>
        <dsp:cNvSpPr/>
      </dsp:nvSpPr>
      <dsp:spPr>
        <a:xfrm>
          <a:off x="0" y="0"/>
          <a:ext cx="2255763" cy="489954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0117" y="110117"/>
        <a:ext cx="2035529" cy="4679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 looking at runtimes over all media forms through the decades Netflix and HBO both trend towards longer runtimes while Hulu is trending towards shorter runtimes.  </a:t>
          </a:r>
        </a:p>
      </dsp:txBody>
      <dsp:txXfrm>
        <a:off x="43761" y="2415595"/>
        <a:ext cx="10266153" cy="8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The team uploaded the data set into an R notebook. They wanted to find out how many rows (5,850), and columns (15). They also examined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sz="1400" kern="1200" dirty="0"/>
        </a:p>
      </dsp:txBody>
      <dsp:txXfrm>
        <a:off x="1266845" y="1905613"/>
        <a:ext cx="4711226" cy="1096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Now that the team had some interesting insights into the Netflix data set, they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Once they found the mean IMDB scores for the combined data set for both movies and shows, it was time to compare!</a:t>
          </a:r>
        </a:p>
      </dsp:txBody>
      <dsp:txXfrm>
        <a:off x="0" y="3674660"/>
        <a:ext cx="6266011" cy="1224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team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09C87-5903-4D28-BAC0-20A02B3E0FC8}">
      <dsp:nvSpPr>
        <dsp:cNvPr id="0" name=""/>
        <dsp:cNvSpPr/>
      </dsp:nvSpPr>
      <dsp:spPr>
        <a:xfrm>
          <a:off x="606660"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content intended for more mature audiences garner higher popularity ratings than Netflix’s content for a younger or family audience. </a:t>
          </a:r>
        </a:p>
      </dsp:txBody>
      <dsp:txXfrm>
        <a:off x="606660" y="740"/>
        <a:ext cx="2856360" cy="1713816"/>
      </dsp:txXfrm>
    </dsp:sp>
    <dsp:sp modelId="{D385806B-A245-4CE6-BF15-24F2F23AA3E1}">
      <dsp:nvSpPr>
        <dsp:cNvPr id="0" name=""/>
        <dsp:cNvSpPr/>
      </dsp:nvSpPr>
      <dsp:spPr>
        <a:xfrm>
          <a:off x="3748657"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television shows were significantly longer in the 1990’s than in recent decades. </a:t>
          </a:r>
        </a:p>
      </dsp:txBody>
      <dsp:txXfrm>
        <a:off x="3748657" y="740"/>
        <a:ext cx="2856360" cy="1713816"/>
      </dsp:txXfrm>
    </dsp:sp>
    <dsp:sp modelId="{85FCFF8C-A3BE-4074-A3DC-AB2DDCA69842}">
      <dsp:nvSpPr>
        <dsp:cNvPr id="0" name=""/>
        <dsp:cNvSpPr/>
      </dsp:nvSpPr>
      <dsp:spPr>
        <a:xfrm>
          <a:off x="6890653"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movie times have decreased significantly since 2010. </a:t>
          </a:r>
        </a:p>
      </dsp:txBody>
      <dsp:txXfrm>
        <a:off x="6890653" y="740"/>
        <a:ext cx="2856360" cy="1713816"/>
      </dsp:txXfrm>
    </dsp:sp>
    <dsp:sp modelId="{F8265627-E32D-42D1-94C7-DBA1CBE688A7}">
      <dsp:nvSpPr>
        <dsp:cNvPr id="0" name=""/>
        <dsp:cNvSpPr/>
      </dsp:nvSpPr>
      <dsp:spPr>
        <a:xfrm>
          <a:off x="606660"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Television shows have shown a decrease in IMDB ratings in the last decade. </a:t>
          </a:r>
        </a:p>
      </dsp:txBody>
      <dsp:txXfrm>
        <a:off x="606660" y="2000193"/>
        <a:ext cx="2856360" cy="1713816"/>
      </dsp:txXfrm>
    </dsp:sp>
    <dsp:sp modelId="{130B684E-D100-45F8-854F-974D34734833}">
      <dsp:nvSpPr>
        <dsp:cNvPr id="0" name=""/>
        <dsp:cNvSpPr/>
      </dsp:nvSpPr>
      <dsp:spPr>
        <a:xfrm>
          <a:off x="3748657"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Movie IMDB ratings have decreased in the last decade. </a:t>
          </a:r>
        </a:p>
      </dsp:txBody>
      <dsp:txXfrm>
        <a:off x="3748657" y="2000193"/>
        <a:ext cx="2856360" cy="1713816"/>
      </dsp:txXfrm>
    </dsp:sp>
    <dsp:sp modelId="{72221B48-F0A6-4087-B76A-784C09CEEB73}">
      <dsp:nvSpPr>
        <dsp:cNvPr id="0" name=""/>
        <dsp:cNvSpPr/>
      </dsp:nvSpPr>
      <dsp:spPr>
        <a:xfrm>
          <a:off x="6890653"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average IMDB rating for shows is on par with the competition but the IMDB ratings for movies is significantly lower than the competition. </a:t>
          </a:r>
        </a:p>
      </dsp:txBody>
      <dsp:txXfrm>
        <a:off x="6890653" y="2000193"/>
        <a:ext cx="2856360" cy="17138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0.png"/><Relationship Id="rId10"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sz="1800" dirty="0"/>
              <a:t>Summer Kenney</a:t>
            </a:r>
          </a:p>
          <a:p>
            <a:r>
              <a:rPr lang="en-US" sz="1800" dirty="0"/>
              <a:t>Caitlin McDaniel</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a:t>
            </a:r>
            <a:r>
              <a:rPr lang="en-US" sz="1800" dirty="0">
                <a:effectLst/>
                <a:latin typeface="Arial" panose="020B0604020202020204" pitchFamily="34" charset="0"/>
              </a:rPr>
              <a:t>their </a:t>
            </a:r>
            <a:r>
              <a:rPr lang="en-US" sz="1800" b="0" i="0" u="none" strike="noStrike" dirty="0">
                <a:effectLst/>
                <a:latin typeface="Arial" panose="020B0604020202020204" pitchFamily="34" charset="0"/>
              </a:rPr>
              <a:t>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the team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dirty="0">
                <a:effectLst/>
                <a:latin typeface="Arial" panose="020B0604020202020204" pitchFamily="34" charset="0"/>
              </a:rPr>
              <a:t>The team</a:t>
            </a:r>
            <a:r>
              <a:rPr lang="en-US" sz="1600" b="0" i="0" u="none" strike="noStrike" dirty="0">
                <a:effectLst/>
                <a:latin typeface="Arial" panose="020B0604020202020204" pitchFamily="34" charset="0"/>
              </a:rPr>
              <a:t> pulled out only shows from the data set that had the selected ratings and chose to run a 1 way, between-subject ANOVA (analysis of variance) on the three ratings. They tested for all necessary assumptions and upon computing post hoc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dirty="0">
                <a:effectLst/>
                <a:latin typeface="Arial" panose="020B0604020202020204" pitchFamily="34" charset="0"/>
              </a:rPr>
              <a:t>They</a:t>
            </a:r>
            <a:r>
              <a:rPr lang="en-US" sz="1600" b="0" i="0" u="none" strike="noStrike" dirty="0">
                <a:effectLst/>
                <a:latin typeface="Arial" panose="020B0604020202020204" pitchFamily="34" charset="0"/>
              </a:rPr>
              <a:t> examined the means so that I could draw some conclusions. What they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lnSpcReduction="10000"/>
          </a:bodyPr>
          <a:lstStyle/>
          <a:p>
            <a:pPr rtl="0">
              <a:lnSpc>
                <a:spcPct val="100000"/>
              </a:lnSpc>
              <a:spcBef>
                <a:spcPts val="0"/>
              </a:spcBef>
            </a:pPr>
            <a:r>
              <a:rPr lang="en-US" sz="1600" b="0" i="0" u="none" strike="noStrike" dirty="0">
                <a:effectLst/>
                <a:latin typeface="Arial" panose="020B0604020202020204" pitchFamily="34" charset="0"/>
              </a:rPr>
              <a:t> The team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The team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dirty="0">
                <a:effectLst/>
                <a:latin typeface="Arial" panose="020B0604020202020204" pitchFamily="34" charset="0"/>
              </a:rPr>
              <a:t>They </a:t>
            </a:r>
            <a:r>
              <a:rPr lang="en-US" sz="1600" b="0" i="0" u="none" strike="noStrike" dirty="0">
                <a:effectLst/>
                <a:latin typeface="Arial" panose="020B0604020202020204" pitchFamily="34" charset="0"/>
              </a:rPr>
              <a:t>created a test for linearity that passed, which means that there is a linear relationship between the two ratings. Once all the assumptions were met, </a:t>
            </a:r>
            <a:r>
              <a:rPr lang="en-US" sz="1600" dirty="0">
                <a:effectLst/>
                <a:latin typeface="Arial" panose="020B0604020202020204" pitchFamily="34" charset="0"/>
              </a:rPr>
              <a:t>they were </a:t>
            </a:r>
            <a:r>
              <a:rPr lang="en-US" sz="1600" b="0" i="0" u="none" strike="noStrike" dirty="0">
                <a:effectLst/>
                <a:latin typeface="Arial" panose="020B0604020202020204" pitchFamily="34" charset="0"/>
              </a:rPr>
              <a:t>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the team began to work together, </a:t>
            </a:r>
            <a:r>
              <a:rPr lang="en-US" sz="3000" dirty="0"/>
              <a:t>they </a:t>
            </a:r>
            <a:r>
              <a:rPr lang="en-US" sz="3000" b="0" i="0" u="none" strike="noStrike" dirty="0"/>
              <a:t>decided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The team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a:t>
            </a:r>
            <a:r>
              <a:rPr lang="en-US" sz="2500" dirty="0">
                <a:effectLst/>
                <a:latin typeface="Arial" panose="020B0604020202020204" pitchFamily="34" charset="0"/>
              </a:rPr>
              <a:t>s</a:t>
            </a:r>
            <a:r>
              <a:rPr lang="en-US" sz="2500" b="0" i="0" u="none" strike="noStrike" dirty="0">
                <a:effectLst/>
                <a:latin typeface="Arial" panose="020B0604020202020204" pitchFamily="34" charset="0"/>
              </a:rPr>
              <a:t>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dirty="0">
                <a:effectLst/>
                <a:latin typeface="Arial" panose="020B0604020202020204" pitchFamily="34" charset="0"/>
              </a:rPr>
              <a:t>After considering the exploratory tests </a:t>
            </a:r>
            <a:r>
              <a:rPr lang="en-US" sz="3600" dirty="0">
                <a:effectLst/>
                <a:latin typeface="Arial" panose="020B0604020202020204" pitchFamily="34" charset="0"/>
              </a:rPr>
              <a:t>they</a:t>
            </a:r>
            <a:r>
              <a:rPr lang="en-US" sz="3600" b="0" i="0" u="none" strike="noStrike" dirty="0">
                <a:effectLst/>
                <a:latin typeface="Arial" panose="020B0604020202020204" pitchFamily="34" charset="0"/>
              </a:rPr>
              <a:t> decided to examine the following three questions:</a:t>
            </a:r>
            <a:endParaRPr lang="en-US" sz="3600" dirty="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the team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they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they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877-81C4-1BDB-9617-CA45D2232B03}"/>
              </a:ext>
            </a:extLst>
          </p:cNvPr>
          <p:cNvSpPr>
            <a:spLocks noGrp="1"/>
          </p:cNvSpPr>
          <p:nvPr>
            <p:ph type="title"/>
          </p:nvPr>
        </p:nvSpPr>
        <p:spPr>
          <a:xfrm>
            <a:off x="633743" y="609599"/>
            <a:ext cx="3413156" cy="5273675"/>
          </a:xfrm>
        </p:spPr>
        <p:txBody>
          <a:bodyPr>
            <a:normAutofit/>
          </a:bodyPr>
          <a:lstStyle/>
          <a:p>
            <a:r>
              <a:rPr lang="en-US" dirty="0"/>
              <a:t>About the Team- Summer Kenney</a:t>
            </a:r>
          </a:p>
        </p:txBody>
      </p:sp>
      <p:pic>
        <p:nvPicPr>
          <p:cNvPr id="14" name="Picture 13">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C6DBC44-8FC8-20BF-8811-54DE35AC9B35}"/>
              </a:ext>
            </a:extLst>
          </p:cNvPr>
          <p:cNvGraphicFramePr>
            <a:graphicFrameLocks noGrp="1"/>
          </p:cNvGraphicFramePr>
          <p:nvPr>
            <p:ph idx="1"/>
            <p:extLst>
              <p:ext uri="{D42A27DB-BD31-4B8C-83A1-F6EECF244321}">
                <p14:modId xmlns:p14="http://schemas.microsoft.com/office/powerpoint/2010/main" val="43939409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32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they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32013703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9360153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22A98E-BF01-0E95-A267-EA7BCFCE853F}"/>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movies scored lower than the overall average</a:t>
            </a:r>
          </a:p>
          <a:p>
            <a:pPr defTabSz="457200">
              <a:spcBef>
                <a:spcPct val="20000"/>
              </a:spcBef>
              <a:spcAft>
                <a:spcPts val="600"/>
              </a:spcAft>
              <a:buClr>
                <a:schemeClr val="tx2"/>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shows scored the same as the overall average. </a:t>
            </a:r>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4915348" y="729888"/>
            <a:ext cx="6633184" cy="4974888"/>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Netflix Summary</a:t>
            </a:r>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21384134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855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dirty="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the team has presented a thorough understanding of Netflix, Hulu and HBO they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Average IMDB by Movie and Show</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Breakdown by Movies and Shows</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lstStyle/>
          <a:p>
            <a:r>
              <a:rPr lang="en-US" dirty="0"/>
              <a:t>Further Comparisons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p:txBody>
          <a:bodyPr/>
          <a:lstStyle/>
          <a:p>
            <a:r>
              <a:rPr lang="en-US" dirty="0"/>
              <a:t>How Runtime Trends Compare </a:t>
            </a:r>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2"/>
          <a:stretch>
            <a:fillRect/>
          </a:stretch>
        </p:blipFill>
        <p:spPr>
          <a:xfrm>
            <a:off x="1714948" y="1703420"/>
            <a:ext cx="8762103" cy="4928684"/>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93644268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Netflix </a:t>
            </a:r>
            <a:br>
              <a:rPr lang="en-US" sz="3600" dirty="0"/>
            </a:br>
            <a:r>
              <a:rPr lang="en-US" sz="3600" dirty="0"/>
              <a:t>Conclusion</a:t>
            </a:r>
          </a:p>
        </p:txBody>
      </p:sp>
      <p:cxnSp>
        <p:nvCxnSpPr>
          <p:cNvPr id="29" name="Straight Connector 28">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Netflix seems to be dipping in popularity overall, as seen by their IMDB scores being on par or less than HBO and Hulu, as well, as the unprecedented dip in their overall subscribers in 2022. </a:t>
            </a:r>
          </a:p>
          <a:p>
            <a:pPr>
              <a:lnSpc>
                <a:spcPct val="100000"/>
              </a:lnSpc>
            </a:pPr>
            <a:r>
              <a:rPr lang="en-US" sz="2000" dirty="0"/>
              <a:t>While still widely used and very popular Netflix will need to work to adapt to the increased competition form competing streaming services.</a:t>
            </a:r>
          </a:p>
          <a:p>
            <a:pPr>
              <a:lnSpc>
                <a:spcPct val="100000"/>
              </a:lnSpc>
            </a:pPr>
            <a:r>
              <a:rPr lang="en-US" sz="2000" dirty="0"/>
              <a:t>Focusing on shows for mature audiences, and focusing on movies over television would play into Netflix’s strengths </a:t>
            </a:r>
          </a:p>
          <a:p>
            <a:pPr>
              <a:lnSpc>
                <a:spcPct val="100000"/>
              </a:lnSpc>
            </a:pPr>
            <a:r>
              <a:rPr lang="en-US" sz="2000" dirty="0"/>
              <a:t>Reworking their programming for children and families as well as their movie selection could help to raise scores that are low.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E6D77-64D6-83B9-620C-9883BD096D4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Questions? </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2094079923"/>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124</TotalTime>
  <Words>2616</Words>
  <Application>Microsoft Office PowerPoint</Application>
  <PresentationFormat>Widescreen</PresentationFormat>
  <Paragraphs>204</Paragraphs>
  <Slides>46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Goudy Old Style</vt:lpstr>
      <vt:lpstr>inherit</vt:lpstr>
      <vt:lpstr>Inter</vt:lpstr>
      <vt:lpstr>Open Sans</vt:lpstr>
      <vt:lpstr>Wingdings 2</vt:lpstr>
      <vt:lpstr>SlateVTI</vt:lpstr>
      <vt:lpstr>Streaming Services</vt:lpstr>
      <vt:lpstr>About the Team- Summer Kenney</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the team began to work together, they decided to put an emphasis on how shows and movies have changed through the decades.</vt:lpstr>
      <vt:lpstr>  The team decided to run a stepwise regression to see what the strongest correlating factors were given for ‘release year’. The strongest correlations shown were:</vt:lpstr>
      <vt:lpstr>After considering the exploratory tests they decided to examine the following three questions:</vt:lpstr>
      <vt:lpstr>The first thing that the team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Netflix Summary</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lpstr>Insights into Streaming Services</vt:lpstr>
      <vt:lpstr>Which Streaming Service is the Most Popular? </vt:lpstr>
      <vt:lpstr>Average IMDB by Movie and Show</vt:lpstr>
      <vt:lpstr>Breakdown by Movies and Shows</vt:lpstr>
      <vt:lpstr>Further Comparisons </vt:lpstr>
      <vt:lpstr>How Runtime Trends Compare </vt:lpstr>
      <vt:lpstr>Summary of Observations </vt:lpstr>
      <vt:lpstr>Netflix  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Summer Kenney</cp:lastModifiedBy>
  <cp:revision>7</cp:revision>
  <dcterms:created xsi:type="dcterms:W3CDTF">2022-09-05T14:15:58Z</dcterms:created>
  <dcterms:modified xsi:type="dcterms:W3CDTF">2022-09-06T01:37:57Z</dcterms:modified>
</cp:coreProperties>
</file>